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70" r:id="rId4"/>
    <p:sldId id="260" r:id="rId5"/>
    <p:sldId id="261" r:id="rId6"/>
    <p:sldId id="263" r:id="rId7"/>
    <p:sldId id="288" r:id="rId8"/>
    <p:sldId id="265" r:id="rId9"/>
    <p:sldId id="266" r:id="rId10"/>
    <p:sldId id="290" r:id="rId11"/>
    <p:sldId id="291" r:id="rId12"/>
    <p:sldId id="289" r:id="rId13"/>
    <p:sldId id="259" r:id="rId14"/>
    <p:sldId id="287" r:id="rId15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7"/>
    </p:embeddedFont>
    <p:embeddedFont>
      <p:font typeface="Bebas Neue" panose="020B0606020202050201" pitchFamily="34" charset="7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Roboto Condensed Light" panose="02000000000000000000" pitchFamily="2" charset="0"/>
      <p:regular r:id="rId24"/>
      <p:italic r:id="rId25"/>
    </p:embeddedFont>
    <p:embeddedFont>
      <p:font typeface="Space Grotesk Medium" pitchFamily="2" charset="77"/>
      <p:regular r:id="rId26"/>
    </p:embeddedFont>
  </p:embeddedFontLst>
  <p:custDataLst>
    <p:tags r:id="rId2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E45F57-1BC0-4CAC-B3FF-4273A6A21C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81"/>
  </p:normalViewPr>
  <p:slideViewPr>
    <p:cSldViewPr snapToGrid="0">
      <p:cViewPr>
        <p:scale>
          <a:sx n="103" d="100"/>
          <a:sy n="103" d="100"/>
        </p:scale>
        <p:origin x="568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23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834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730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2de9bdb30c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2de9bdb30c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925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7300" y="836672"/>
            <a:ext cx="69747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2700" y="3679125"/>
            <a:ext cx="26007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078688">
            <a:off x="-415048" y="204876"/>
            <a:ext cx="2334691" cy="199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32338" y="114122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2226893" y="-3144175"/>
            <a:ext cx="90575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8276283">
            <a:off x="-3416732" y="2957397"/>
            <a:ext cx="9057518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ONLY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8404859">
            <a:off x="-748213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3741252">
            <a:off x="5548813" y="434735"/>
            <a:ext cx="5708802" cy="40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61388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57100" y="3364175"/>
            <a:ext cx="2841349" cy="26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720125" y="1260825"/>
            <a:ext cx="77040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37700" y="29202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484422" y="29202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6031150" y="29202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"/>
          </p:nvPr>
        </p:nvSpPr>
        <p:spPr>
          <a:xfrm>
            <a:off x="937700" y="2554514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5"/>
          </p:nvPr>
        </p:nvSpPr>
        <p:spPr>
          <a:xfrm>
            <a:off x="3484422" y="2554514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6"/>
          </p:nvPr>
        </p:nvSpPr>
        <p:spPr>
          <a:xfrm>
            <a:off x="6031150" y="2554514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8404859" flipH="1">
            <a:off x="4851436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3519166" flipH="1">
            <a:off x="-2294994" y="434736"/>
            <a:ext cx="5708801" cy="407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53564" y="3609951"/>
            <a:ext cx="2154423" cy="19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556547">
            <a:off x="7590076" y="219301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937700" y="3431055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2"/>
          </p:nvPr>
        </p:nvSpPr>
        <p:spPr>
          <a:xfrm>
            <a:off x="3484422" y="3431055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3"/>
          </p:nvPr>
        </p:nvSpPr>
        <p:spPr>
          <a:xfrm>
            <a:off x="6031150" y="3431055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4"/>
          </p:nvPr>
        </p:nvSpPr>
        <p:spPr>
          <a:xfrm>
            <a:off x="937700" y="3065289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5"/>
          </p:nvPr>
        </p:nvSpPr>
        <p:spPr>
          <a:xfrm>
            <a:off x="3484422" y="3065289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6"/>
          </p:nvPr>
        </p:nvSpPr>
        <p:spPr>
          <a:xfrm>
            <a:off x="6031150" y="3065289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458838">
            <a:off x="3327421" y="1953351"/>
            <a:ext cx="9057505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651295" flipH="1">
            <a:off x="-6163104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962492" y="-794199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556547">
            <a:off x="-733924" y="3319401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1972272" y="203424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2"/>
          </p:nvPr>
        </p:nvSpPr>
        <p:spPr>
          <a:xfrm>
            <a:off x="5821475" y="203424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3"/>
          </p:nvPr>
        </p:nvSpPr>
        <p:spPr>
          <a:xfrm>
            <a:off x="1972272" y="331524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4"/>
          </p:nvPr>
        </p:nvSpPr>
        <p:spPr>
          <a:xfrm>
            <a:off x="5821475" y="331524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5"/>
          </p:nvPr>
        </p:nvSpPr>
        <p:spPr>
          <a:xfrm>
            <a:off x="1972272" y="1728300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6"/>
          </p:nvPr>
        </p:nvSpPr>
        <p:spPr>
          <a:xfrm>
            <a:off x="5821473" y="1728300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7"/>
          </p:nvPr>
        </p:nvSpPr>
        <p:spPr>
          <a:xfrm>
            <a:off x="1972272" y="3009350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8"/>
          </p:nvPr>
        </p:nvSpPr>
        <p:spPr>
          <a:xfrm>
            <a:off x="5821473" y="3009350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8404859">
            <a:off x="-748213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3741252">
            <a:off x="5548813" y="434735"/>
            <a:ext cx="5708802" cy="40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61388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57100" y="3364175"/>
            <a:ext cx="2841349" cy="26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101175" y="20695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2"/>
          </p:nvPr>
        </p:nvSpPr>
        <p:spPr>
          <a:xfrm>
            <a:off x="3578947" y="20695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3"/>
          </p:nvPr>
        </p:nvSpPr>
        <p:spPr>
          <a:xfrm>
            <a:off x="1101175" y="38077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4"/>
          </p:nvPr>
        </p:nvSpPr>
        <p:spPr>
          <a:xfrm>
            <a:off x="3578947" y="38077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5"/>
          </p:nvPr>
        </p:nvSpPr>
        <p:spPr>
          <a:xfrm>
            <a:off x="6056725" y="20695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6"/>
          </p:nvPr>
        </p:nvSpPr>
        <p:spPr>
          <a:xfrm>
            <a:off x="6056725" y="38077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7"/>
          </p:nvPr>
        </p:nvSpPr>
        <p:spPr>
          <a:xfrm>
            <a:off x="1101175" y="1819400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8"/>
          </p:nvPr>
        </p:nvSpPr>
        <p:spPr>
          <a:xfrm>
            <a:off x="3578947" y="1819400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9"/>
          </p:nvPr>
        </p:nvSpPr>
        <p:spPr>
          <a:xfrm>
            <a:off x="1101175" y="3557625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3"/>
          </p:nvPr>
        </p:nvSpPr>
        <p:spPr>
          <a:xfrm>
            <a:off x="3578947" y="3557625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4"/>
          </p:nvPr>
        </p:nvSpPr>
        <p:spPr>
          <a:xfrm>
            <a:off x="6056725" y="1819400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15"/>
          </p:nvPr>
        </p:nvSpPr>
        <p:spPr>
          <a:xfrm>
            <a:off x="6056725" y="3557625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51295">
            <a:off x="5073621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8404859" flipH="1">
            <a:off x="4778061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3741252" flipH="1">
            <a:off x="-2223420" y="434735"/>
            <a:ext cx="5708802" cy="40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685967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787688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-1264254" y="3364175"/>
            <a:ext cx="2841349" cy="26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458838" flipH="1">
            <a:off x="-3458670" y="1953351"/>
            <a:ext cx="9057505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651295">
            <a:off x="6031850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1086551" y="-794199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2556547" flipH="1">
            <a:off x="7608488" y="3195176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399825" y="2743875"/>
            <a:ext cx="3831900" cy="10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31050" y="938500"/>
            <a:ext cx="12486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399825" y="3940950"/>
            <a:ext cx="3831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1787018" y="-3710225"/>
            <a:ext cx="90575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8276283">
            <a:off x="-3182307" y="3000747"/>
            <a:ext cx="905751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576412" y="92326"/>
            <a:ext cx="1858774" cy="19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51295">
            <a:off x="5073621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078688">
            <a:off x="-490848" y="94451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5066384" y="2919674"/>
            <a:ext cx="27048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372816" y="2919674"/>
            <a:ext cx="27048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066384" y="2524875"/>
            <a:ext cx="27048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1372816" y="2524875"/>
            <a:ext cx="27048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651295">
            <a:off x="5073621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33425" y="1307100"/>
            <a:ext cx="6877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744141">
            <a:off x="3406999" y="-3166948"/>
            <a:ext cx="9057508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3172655" y="1309228"/>
            <a:ext cx="9323520" cy="529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6790554" y="2782400"/>
            <a:ext cx="3168801" cy="29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6214220" y="3579001"/>
            <a:ext cx="2031222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67468" y="42376"/>
            <a:ext cx="1858774" cy="19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2105100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3838274" y="2105100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3"/>
          </p:nvPr>
        </p:nvSpPr>
        <p:spPr>
          <a:xfrm>
            <a:off x="720000" y="3801275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3838274" y="3801275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1" y="1281350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1" y="2977546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7" hasCustomPrompt="1"/>
          </p:nvPr>
        </p:nvSpPr>
        <p:spPr>
          <a:xfrm>
            <a:off x="3838276" y="1281350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 hasCustomPrompt="1"/>
          </p:nvPr>
        </p:nvSpPr>
        <p:spPr>
          <a:xfrm>
            <a:off x="3838276" y="2977546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9"/>
          </p:nvPr>
        </p:nvSpPr>
        <p:spPr>
          <a:xfrm>
            <a:off x="719999" y="1921550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3838276" y="1921550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4"/>
          </p:nvPr>
        </p:nvSpPr>
        <p:spPr>
          <a:xfrm>
            <a:off x="719999" y="3617676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5"/>
          </p:nvPr>
        </p:nvSpPr>
        <p:spPr>
          <a:xfrm>
            <a:off x="3838276" y="3617676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3741257">
            <a:off x="5841737" y="257508"/>
            <a:ext cx="5004347" cy="3572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61388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8404859">
            <a:off x="-748213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1226400" y="3112275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1226400" y="1301953"/>
            <a:ext cx="6691200" cy="17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744141" flipH="1">
            <a:off x="-3314952" y="-3384673"/>
            <a:ext cx="9057508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42241" y="1643053"/>
            <a:ext cx="9323520" cy="529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23313" y="42376"/>
            <a:ext cx="1858774" cy="19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4878051" y="1657600"/>
            <a:ext cx="3183300" cy="23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2"/>
          </p:nvPr>
        </p:nvSpPr>
        <p:spPr>
          <a:xfrm>
            <a:off x="1082650" y="1657600"/>
            <a:ext cx="3183300" cy="23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8404859">
            <a:off x="-748213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3741252">
            <a:off x="5548813" y="434735"/>
            <a:ext cx="5708802" cy="40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61388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57100" y="3364175"/>
            <a:ext cx="2841349" cy="26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9Slide.vn - 2019">
            <a:extLst>
              <a:ext uri="{FF2B5EF4-FFF2-40B4-BE49-F238E27FC236}">
                <a16:creationId xmlns:a16="http://schemas.microsoft.com/office/drawing/2014/main" id="{38A9FAEC-5A9F-36B3-AC2A-35024DED4C48}"/>
              </a:ext>
            </a:extLst>
          </p:cNvPr>
          <p:cNvSpPr txBox="1"/>
          <p:nvPr userDrawn="1"/>
        </p:nvSpPr>
        <p:spPr>
          <a:xfrm>
            <a:off x="0" y="-2596465"/>
            <a:ext cx="9144000" cy="3231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500">
                <a:solidFill>
                  <a:srgbClr val="C3C3C3"/>
                </a:solidFill>
              </a:rPr>
              <a:t>www.9slide.vn</a:t>
            </a:r>
            <a:endParaRPr lang="en-VN" sz="1500">
              <a:solidFill>
                <a:srgbClr val="C3C3C3"/>
              </a:solidFill>
            </a:endParaRPr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●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○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■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●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○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■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●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○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■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0" r:id="rId7"/>
    <p:sldLayoutId id="2147483661" r:id="rId8"/>
    <p:sldLayoutId id="2147483664" r:id="rId9"/>
    <p:sldLayoutId id="2147483666" r:id="rId10"/>
    <p:sldLayoutId id="2147483668" r:id="rId11"/>
    <p:sldLayoutId id="2147483669" r:id="rId12"/>
    <p:sldLayoutId id="2147483670" r:id="rId13"/>
    <p:sldLayoutId id="2147483671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ctrTitle"/>
          </p:nvPr>
        </p:nvSpPr>
        <p:spPr>
          <a:xfrm>
            <a:off x="2427037" y="1851660"/>
            <a:ext cx="4289927" cy="1107965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dk2"/>
                </a:solidFill>
              </a:rPr>
              <a:t>RECURSION</a:t>
            </a: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983179">
            <a:off x="6885758" y="3304275"/>
            <a:ext cx="2660662" cy="1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1;p32">
            <a:extLst>
              <a:ext uri="{FF2B5EF4-FFF2-40B4-BE49-F238E27FC236}">
                <a16:creationId xmlns:a16="http://schemas.microsoft.com/office/drawing/2014/main" id="{24A94329-009C-7CF6-F169-3A4B1F3E0290}"/>
              </a:ext>
            </a:extLst>
          </p:cNvPr>
          <p:cNvSpPr txBox="1">
            <a:spLocks/>
          </p:cNvSpPr>
          <p:nvPr/>
        </p:nvSpPr>
        <p:spPr>
          <a:xfrm>
            <a:off x="1868391" y="2959625"/>
            <a:ext cx="540721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 Medium"/>
              <a:buNone/>
              <a:defRPr sz="6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 Medium"/>
              <a:buNone/>
              <a:defRPr sz="52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 Medium"/>
              <a:buNone/>
              <a:defRPr sz="52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 Medium"/>
              <a:buNone/>
              <a:defRPr sz="52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 Medium"/>
              <a:buNone/>
              <a:defRPr sz="52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 Medium"/>
              <a:buNone/>
              <a:defRPr sz="52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 Medium"/>
              <a:buNone/>
              <a:defRPr sz="52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 Medium"/>
              <a:buNone/>
              <a:defRPr sz="52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 Medium"/>
              <a:buNone/>
              <a:defRPr sz="52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r>
              <a:rPr lang="en-US" altLang="en-GB" sz="2400" dirty="0" err="1">
                <a:solidFill>
                  <a:schemeClr val="dk2"/>
                </a:solidFill>
              </a:rPr>
              <a:t>Hoàng</a:t>
            </a:r>
            <a:r>
              <a:rPr lang="en-US" altLang="en-GB" sz="2400" dirty="0">
                <a:solidFill>
                  <a:schemeClr val="dk2"/>
                </a:solidFill>
              </a:rPr>
              <a:t> </a:t>
            </a:r>
            <a:r>
              <a:rPr lang="en-US" altLang="en-GB" sz="2400" dirty="0" err="1">
                <a:solidFill>
                  <a:schemeClr val="dk2"/>
                </a:solidFill>
              </a:rPr>
              <a:t>Vũ</a:t>
            </a:r>
            <a:r>
              <a:rPr lang="en-US" altLang="en-GB" sz="2400" dirty="0">
                <a:solidFill>
                  <a:schemeClr val="dk2"/>
                </a:solidFill>
              </a:rPr>
              <a:t> – </a:t>
            </a:r>
            <a:r>
              <a:rPr lang="en-US" altLang="en-GB" sz="2400" dirty="0" err="1">
                <a:solidFill>
                  <a:schemeClr val="dk2"/>
                </a:solidFill>
              </a:rPr>
              <a:t>Phương</a:t>
            </a:r>
            <a:r>
              <a:rPr lang="en-US" altLang="en-GB" sz="2400" dirty="0">
                <a:solidFill>
                  <a:schemeClr val="dk2"/>
                </a:solidFill>
              </a:rPr>
              <a:t> Linh – Minh </a:t>
            </a:r>
            <a:r>
              <a:rPr lang="en-US" altLang="en-GB" sz="2400" dirty="0" err="1">
                <a:solidFill>
                  <a:schemeClr val="dk2"/>
                </a:solidFill>
              </a:rPr>
              <a:t>Hải</a:t>
            </a:r>
            <a:endParaRPr lang="en-US" altLang="en-GB" sz="2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7801AB4-D895-E624-B679-D600B7277C0A}"/>
              </a:ext>
            </a:extLst>
          </p:cNvPr>
          <p:cNvSpPr/>
          <p:nvPr/>
        </p:nvSpPr>
        <p:spPr>
          <a:xfrm>
            <a:off x="3119258" y="976808"/>
            <a:ext cx="3678148" cy="24444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81D68-F40A-1D4B-A953-B4707AEB4BF2}"/>
              </a:ext>
            </a:extLst>
          </p:cNvPr>
          <p:cNvSpPr txBox="1"/>
          <p:nvPr/>
        </p:nvSpPr>
        <p:spPr>
          <a:xfrm>
            <a:off x="670511" y="437840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6DBF"/>
                </a:solidFill>
                <a:latin typeface="TimesNewRomanPSMT"/>
              </a:rPr>
              <a:t>Find all permutations of n elements of a sequence: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A9E85C-1021-F539-7B3B-F723E6671817}"/>
              </a:ext>
            </a:extLst>
          </p:cNvPr>
          <p:cNvSpPr txBox="1"/>
          <p:nvPr/>
        </p:nvSpPr>
        <p:spPr>
          <a:xfrm>
            <a:off x="1849939" y="347319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noFill/>
                <a:latin typeface="TimesNewRomanPSMT"/>
              </a:rPr>
              <a:t>Non Recursion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4388A-3F20-0835-A17B-50CFD6695184}"/>
              </a:ext>
            </a:extLst>
          </p:cNvPr>
          <p:cNvSpPr txBox="1"/>
          <p:nvPr/>
        </p:nvSpPr>
        <p:spPr>
          <a:xfrm>
            <a:off x="6086970" y="34731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noFill/>
                <a:latin typeface="TimesNewRomanPSMT"/>
              </a:rPr>
              <a:t>Recursion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35E064-A932-BCEA-145E-4D1A0F950749}"/>
              </a:ext>
            </a:extLst>
          </p:cNvPr>
          <p:cNvSpPr/>
          <p:nvPr/>
        </p:nvSpPr>
        <p:spPr>
          <a:xfrm>
            <a:off x="1960950" y="882857"/>
            <a:ext cx="5222100" cy="402767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22219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E481D68-F40A-1D4B-A953-B4707AEB4BF2}"/>
              </a:ext>
            </a:extLst>
          </p:cNvPr>
          <p:cNvSpPr txBox="1"/>
          <p:nvPr/>
        </p:nvSpPr>
        <p:spPr>
          <a:xfrm>
            <a:off x="670511" y="437840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6DBF"/>
                </a:solidFill>
                <a:latin typeface="TimesNewRomanPSMT"/>
              </a:rPr>
              <a:t>Find all permutations of n elements of a sequence: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A9E85C-1021-F539-7B3B-F723E6671817}"/>
              </a:ext>
            </a:extLst>
          </p:cNvPr>
          <p:cNvSpPr txBox="1"/>
          <p:nvPr/>
        </p:nvSpPr>
        <p:spPr>
          <a:xfrm>
            <a:off x="1849939" y="347319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Non Recursion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4388A-3F20-0835-A17B-50CFD6695184}"/>
              </a:ext>
            </a:extLst>
          </p:cNvPr>
          <p:cNvSpPr txBox="1"/>
          <p:nvPr/>
        </p:nvSpPr>
        <p:spPr>
          <a:xfrm>
            <a:off x="6086970" y="34731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Recursion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35E064-A932-BCEA-145E-4D1A0F950749}"/>
              </a:ext>
            </a:extLst>
          </p:cNvPr>
          <p:cNvSpPr/>
          <p:nvPr/>
        </p:nvSpPr>
        <p:spPr>
          <a:xfrm>
            <a:off x="2630330" y="991838"/>
            <a:ext cx="3456640" cy="266602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801AB4-D895-E624-B679-D600B7277C0A}"/>
              </a:ext>
            </a:extLst>
          </p:cNvPr>
          <p:cNvSpPr/>
          <p:nvPr/>
        </p:nvSpPr>
        <p:spPr>
          <a:xfrm>
            <a:off x="1599467" y="954559"/>
            <a:ext cx="5945067" cy="395107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2951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A35E064-A932-BCEA-145E-4D1A0F950749}"/>
              </a:ext>
            </a:extLst>
          </p:cNvPr>
          <p:cNvSpPr/>
          <p:nvPr/>
        </p:nvSpPr>
        <p:spPr>
          <a:xfrm>
            <a:off x="1053272" y="976808"/>
            <a:ext cx="3169407" cy="24444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801AB4-D895-E624-B679-D600B7277C0A}"/>
              </a:ext>
            </a:extLst>
          </p:cNvPr>
          <p:cNvSpPr/>
          <p:nvPr/>
        </p:nvSpPr>
        <p:spPr>
          <a:xfrm>
            <a:off x="4808306" y="976808"/>
            <a:ext cx="3678148" cy="24444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81D68-F40A-1D4B-A953-B4707AEB4BF2}"/>
              </a:ext>
            </a:extLst>
          </p:cNvPr>
          <p:cNvSpPr txBox="1"/>
          <p:nvPr/>
        </p:nvSpPr>
        <p:spPr>
          <a:xfrm>
            <a:off x="670511" y="437840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6DBF"/>
                </a:solidFill>
                <a:latin typeface="TimesNewRomanPSMT"/>
              </a:rPr>
              <a:t>Find all permutations of n elements of a sequence: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A9E85C-1021-F539-7B3B-F723E6671817}"/>
              </a:ext>
            </a:extLst>
          </p:cNvPr>
          <p:cNvSpPr txBox="1"/>
          <p:nvPr/>
        </p:nvSpPr>
        <p:spPr>
          <a:xfrm>
            <a:off x="1849939" y="347319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Non Recursion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4388A-3F20-0835-A17B-50CFD6695184}"/>
              </a:ext>
            </a:extLst>
          </p:cNvPr>
          <p:cNvSpPr txBox="1"/>
          <p:nvPr/>
        </p:nvSpPr>
        <p:spPr>
          <a:xfrm>
            <a:off x="6086970" y="34731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Recursion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111D8F-F673-CC96-1C15-451E5DD556C2}"/>
              </a:ext>
            </a:extLst>
          </p:cNvPr>
          <p:cNvGrpSpPr/>
          <p:nvPr/>
        </p:nvGrpSpPr>
        <p:grpSpPr>
          <a:xfrm>
            <a:off x="133565" y="4392992"/>
            <a:ext cx="8748305" cy="646331"/>
            <a:chOff x="2600897" y="4293687"/>
            <a:chExt cx="2951651" cy="64633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E73DE13-FFBC-0209-9A5E-51CD90067700}"/>
                </a:ext>
              </a:extLst>
            </p:cNvPr>
            <p:cNvSpPr/>
            <p:nvPr/>
          </p:nvSpPr>
          <p:spPr>
            <a:xfrm>
              <a:off x="2887039" y="4293687"/>
              <a:ext cx="2665509" cy="369332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Permutations: [[1, 2, 3], [1, 3, 2], [2, 1, 3], [2, 3, 1], [3, 1, 2], [3, 2, 1]]</a:t>
              </a:r>
              <a:endParaRPr lang="en-VN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7E4C48-7872-F94C-BF93-9AACA49AA87D}"/>
                </a:ext>
              </a:extLst>
            </p:cNvPr>
            <p:cNvSpPr txBox="1"/>
            <p:nvPr/>
          </p:nvSpPr>
          <p:spPr>
            <a:xfrm>
              <a:off x="2600897" y="4293687"/>
              <a:ext cx="336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6DBF"/>
                  </a:solidFill>
                  <a:effectLst/>
                  <a:latin typeface="TimesNewRomanPSMT"/>
                </a:rPr>
                <a:t>Output:</a:t>
              </a:r>
              <a:endParaRPr lang="en-US" sz="1800" dirty="0">
                <a:solidFill>
                  <a:srgbClr val="006DBF"/>
                </a:solidFill>
                <a:effectLst/>
                <a:latin typeface="ArialMT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D57DD2D-B1D0-1A6A-D87B-C770595A5F71}"/>
              </a:ext>
            </a:extLst>
          </p:cNvPr>
          <p:cNvSpPr txBox="1"/>
          <p:nvPr/>
        </p:nvSpPr>
        <p:spPr>
          <a:xfrm>
            <a:off x="133564" y="3939705"/>
            <a:ext cx="80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6DBF"/>
                </a:solidFill>
                <a:effectLst/>
                <a:latin typeface="TimesNewRomanPSMT"/>
              </a:rPr>
              <a:t>Time complexity:     O(</a:t>
            </a:r>
            <a:r>
              <a:rPr lang="en-US" sz="1800" dirty="0" err="1">
                <a:solidFill>
                  <a:srgbClr val="006DBF"/>
                </a:solidFill>
                <a:effectLst/>
                <a:latin typeface="TimesNewRomanPSMT"/>
              </a:rPr>
              <a:t>n.n</a:t>
            </a:r>
            <a:r>
              <a:rPr lang="en-US" sz="1800" dirty="0">
                <a:solidFill>
                  <a:srgbClr val="006DBF"/>
                </a:solidFill>
                <a:effectLst/>
                <a:latin typeface="TimesNewRomanPSMT"/>
              </a:rPr>
              <a:t>!)                                                            </a:t>
            </a:r>
            <a:r>
              <a:rPr lang="en-US" sz="1800" dirty="0">
                <a:solidFill>
                  <a:srgbClr val="006DBF"/>
                </a:solidFill>
                <a:latin typeface="TimesNewRomanPSMT"/>
              </a:rPr>
              <a:t>O(</a:t>
            </a:r>
            <a:r>
              <a:rPr lang="en-US" sz="1800" dirty="0" err="1">
                <a:solidFill>
                  <a:srgbClr val="006DBF"/>
                </a:solidFill>
                <a:latin typeface="TimesNewRomanPSMT"/>
              </a:rPr>
              <a:t>n.n</a:t>
            </a:r>
            <a:r>
              <a:rPr lang="en-US" sz="1800" dirty="0">
                <a:solidFill>
                  <a:srgbClr val="006DBF"/>
                </a:solidFill>
                <a:latin typeface="TimesNewRomanPSMT"/>
              </a:rPr>
              <a:t>!)</a:t>
            </a:r>
            <a:endParaRPr lang="en-US" sz="1800" dirty="0">
              <a:solidFill>
                <a:srgbClr val="006DBF"/>
              </a:solidFill>
              <a:effectLst/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917566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4572000" y="2063934"/>
            <a:ext cx="3381023" cy="1015632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/>
              <a:t>COMPARE</a:t>
            </a:r>
            <a:endParaRPr lang="en-GB" dirty="0"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9675" y="2212249"/>
            <a:ext cx="3510099" cy="382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3"/>
          <p:cNvSpPr txBox="1">
            <a:spLocks noGrp="1"/>
          </p:cNvSpPr>
          <p:nvPr>
            <p:ph type="title"/>
          </p:nvPr>
        </p:nvSpPr>
        <p:spPr>
          <a:xfrm>
            <a:off x="1740643" y="1126949"/>
            <a:ext cx="56627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THANK YOU !!!</a:t>
            </a:r>
          </a:p>
        </p:txBody>
      </p:sp>
      <p:pic>
        <p:nvPicPr>
          <p:cNvPr id="907" name="Google Shape;907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98354" y="2861268"/>
            <a:ext cx="1548452" cy="115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20056" y="2861268"/>
            <a:ext cx="1159823" cy="115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79936" y="2861268"/>
            <a:ext cx="966054" cy="115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987180" y="2861269"/>
            <a:ext cx="1246979" cy="115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911001" y="2861269"/>
            <a:ext cx="1044859" cy="115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20118" y="2861268"/>
            <a:ext cx="1202867" cy="115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12;p6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47118" y="2988268"/>
            <a:ext cx="1202867" cy="115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NỘI DUNG THUYẾT TRÌNH</a:t>
            </a:r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5"/>
          </p:nvPr>
        </p:nvSpPr>
        <p:spPr>
          <a:xfrm>
            <a:off x="720001" y="1281350"/>
            <a:ext cx="954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</a:p>
        </p:txBody>
      </p:sp>
      <p:sp>
        <p:nvSpPr>
          <p:cNvPr id="253" name="Google Shape;253;p34"/>
          <p:cNvSpPr txBox="1">
            <a:spLocks noGrp="1"/>
          </p:cNvSpPr>
          <p:nvPr>
            <p:ph type="title" idx="7"/>
          </p:nvPr>
        </p:nvSpPr>
        <p:spPr>
          <a:xfrm>
            <a:off x="3838276" y="1281350"/>
            <a:ext cx="954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</a:p>
        </p:txBody>
      </p:sp>
      <p:sp>
        <p:nvSpPr>
          <p:cNvPr id="254" name="Google Shape;254;p34"/>
          <p:cNvSpPr txBox="1">
            <a:spLocks noGrp="1"/>
          </p:cNvSpPr>
          <p:nvPr>
            <p:ph type="title" idx="8"/>
          </p:nvPr>
        </p:nvSpPr>
        <p:spPr>
          <a:xfrm>
            <a:off x="3838276" y="2977546"/>
            <a:ext cx="954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</a:p>
        </p:txBody>
      </p:sp>
      <p:sp>
        <p:nvSpPr>
          <p:cNvPr id="255" name="Google Shape;255;p34"/>
          <p:cNvSpPr txBox="1">
            <a:spLocks noGrp="1"/>
          </p:cNvSpPr>
          <p:nvPr>
            <p:ph type="title" idx="6"/>
          </p:nvPr>
        </p:nvSpPr>
        <p:spPr>
          <a:xfrm>
            <a:off x="720001" y="2977546"/>
            <a:ext cx="954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9"/>
          </p:nvPr>
        </p:nvSpPr>
        <p:spPr>
          <a:xfrm>
            <a:off x="719999" y="1921550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ĐỆ QUY</a:t>
            </a:r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13"/>
          </p:nvPr>
        </p:nvSpPr>
        <p:spPr>
          <a:xfrm>
            <a:off x="3838276" y="1921550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en-GB" dirty="0"/>
              <a:t>GIẢI THUẬT ĐỆ QUY</a:t>
            </a:r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4"/>
          </p:nvPr>
        </p:nvSpPr>
        <p:spPr>
          <a:xfrm>
            <a:off x="755559" y="3617676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THỦ TỤC ĐỆ QUY</a:t>
            </a:r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15"/>
          </p:nvPr>
        </p:nvSpPr>
        <p:spPr>
          <a:xfrm>
            <a:off x="3851910" y="3507740"/>
            <a:ext cx="3225165" cy="869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MỐI QUAN HỆ GIẢI THUẬT &amp; THỦ TỤC ĐỆ QUY</a:t>
            </a: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42025" y="2816850"/>
            <a:ext cx="2841349" cy="26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52" grpId="0"/>
      <p:bldP spid="253" grpId="0"/>
      <p:bldP spid="254" grpId="0"/>
      <p:bldP spid="255" grpId="0"/>
      <p:bldP spid="256" grpId="0" build="p"/>
      <p:bldP spid="257" grpId="0" build="p"/>
      <p:bldP spid="258" grpId="0" build="p"/>
      <p:bldP spid="25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9770"/>
            <a:ext cx="3408045" cy="614045"/>
          </a:xfrm>
        </p:spPr>
        <p:txBody>
          <a:bodyPr/>
          <a:lstStyle/>
          <a:p>
            <a:r>
              <a:rPr lang="en-US" altLang="en-GB" sz="3200" u="sng" dirty="0"/>
              <a:t>01. ĐỆ QUY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567815" y="1440725"/>
            <a:ext cx="6008370" cy="13881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Đệ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quy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xảy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ra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khi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một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sự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vật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được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định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nghĩa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theo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chính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nó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hoặc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thuộc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loại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của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nó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.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Đệ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quy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được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sử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dụng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trong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nhiều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lĩnh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vực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khác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nhau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,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từ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ngôn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ngữ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học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đến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logic</a:t>
            </a:r>
            <a:r>
              <a:rPr lang="en-GB" altLang="en-US" sz="1800" dirty="0"/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922973" y="1624760"/>
            <a:ext cx="7298055" cy="1893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00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defRPr>
            </a:lvl1pPr>
          </a:lstStyle>
          <a:p>
            <a:r>
              <a:rPr lang="en-GB" altLang="en-US" dirty="0" err="1"/>
              <a:t>Bản</a:t>
            </a:r>
            <a:r>
              <a:rPr lang="en-GB" altLang="en-US" dirty="0"/>
              <a:t> </a:t>
            </a:r>
            <a:r>
              <a:rPr lang="en-GB" altLang="en-US" dirty="0" err="1"/>
              <a:t>chất</a:t>
            </a:r>
            <a:r>
              <a:rPr lang="en-GB" altLang="en-US" dirty="0"/>
              <a:t> </a:t>
            </a:r>
            <a:r>
              <a:rPr lang="en-GB" altLang="en-US" dirty="0" err="1"/>
              <a:t>của</a:t>
            </a:r>
            <a:r>
              <a:rPr lang="en-GB" altLang="en-US" dirty="0"/>
              <a:t> </a:t>
            </a:r>
            <a:r>
              <a:rPr lang="en-GB" altLang="en-US" dirty="0" err="1"/>
              <a:t>giải</a:t>
            </a:r>
            <a:r>
              <a:rPr lang="en-GB" altLang="en-US" dirty="0"/>
              <a:t> </a:t>
            </a:r>
            <a:r>
              <a:rPr lang="en-GB" altLang="en-US" dirty="0" err="1"/>
              <a:t>thuật</a:t>
            </a:r>
            <a:r>
              <a:rPr lang="en-GB" altLang="en-US" dirty="0"/>
              <a:t> </a:t>
            </a:r>
            <a:r>
              <a:rPr lang="en-GB" altLang="en-US" dirty="0" err="1"/>
              <a:t>đệ</a:t>
            </a:r>
            <a:r>
              <a:rPr lang="en-GB" altLang="en-US" dirty="0"/>
              <a:t> </a:t>
            </a:r>
            <a:r>
              <a:rPr lang="en-GB" altLang="en-US" dirty="0" err="1"/>
              <a:t>quy</a:t>
            </a:r>
            <a:r>
              <a:rPr lang="en-GB" altLang="en-US" dirty="0"/>
              <a:t> </a:t>
            </a:r>
            <a:r>
              <a:rPr lang="en-GB" altLang="en-US" dirty="0" err="1"/>
              <a:t>là</a:t>
            </a:r>
            <a:r>
              <a:rPr lang="en-GB" altLang="en-US" dirty="0"/>
              <a:t> </a:t>
            </a:r>
            <a:r>
              <a:rPr lang="en-GB" altLang="en-US" dirty="0" err="1"/>
              <a:t>phân</a:t>
            </a:r>
            <a:r>
              <a:rPr lang="en-GB" altLang="en-US" dirty="0"/>
              <a:t> </a:t>
            </a:r>
            <a:r>
              <a:rPr lang="en-GB" altLang="en-US" dirty="0" err="1"/>
              <a:t>tách</a:t>
            </a:r>
            <a:r>
              <a:rPr lang="en-GB" altLang="en-US" dirty="0"/>
              <a:t> </a:t>
            </a:r>
            <a:r>
              <a:rPr lang="en-GB" altLang="en-US" dirty="0" err="1"/>
              <a:t>một</a:t>
            </a:r>
            <a:r>
              <a:rPr lang="en-GB" altLang="en-US" dirty="0"/>
              <a:t> </a:t>
            </a:r>
            <a:r>
              <a:rPr lang="en-GB" altLang="en-US" dirty="0" err="1"/>
              <a:t>bài</a:t>
            </a:r>
            <a:r>
              <a:rPr lang="en-GB" altLang="en-US" dirty="0"/>
              <a:t> </a:t>
            </a:r>
            <a:r>
              <a:rPr lang="en-GB" altLang="en-US" dirty="0" err="1"/>
              <a:t>toán</a:t>
            </a:r>
            <a:r>
              <a:rPr lang="en-GB" altLang="en-US" dirty="0"/>
              <a:t> </a:t>
            </a:r>
            <a:r>
              <a:rPr lang="en-GB" altLang="en-US" dirty="0" err="1"/>
              <a:t>lớn</a:t>
            </a:r>
            <a:r>
              <a:rPr lang="en-GB" altLang="en-US" dirty="0"/>
              <a:t> </a:t>
            </a:r>
            <a:r>
              <a:rPr lang="en-GB" altLang="en-US" dirty="0" err="1"/>
              <a:t>thành</a:t>
            </a:r>
            <a:r>
              <a:rPr lang="en-GB" altLang="en-US" dirty="0"/>
              <a:t> </a:t>
            </a:r>
            <a:r>
              <a:rPr lang="en-GB" altLang="en-US" dirty="0" err="1"/>
              <a:t>những</a:t>
            </a:r>
            <a:r>
              <a:rPr lang="en-GB" altLang="en-US" dirty="0"/>
              <a:t> </a:t>
            </a:r>
            <a:r>
              <a:rPr lang="en-GB" altLang="en-US" dirty="0" err="1"/>
              <a:t>bài</a:t>
            </a:r>
            <a:r>
              <a:rPr lang="en-GB" altLang="en-US" dirty="0"/>
              <a:t> </a:t>
            </a:r>
            <a:r>
              <a:rPr lang="en-GB" altLang="en-US" dirty="0" err="1"/>
              <a:t>toán</a:t>
            </a:r>
            <a:r>
              <a:rPr lang="en-GB" altLang="en-US" dirty="0"/>
              <a:t> </a:t>
            </a:r>
            <a:r>
              <a:rPr lang="en-GB" altLang="en-US" dirty="0" err="1"/>
              <a:t>nhỏ</a:t>
            </a:r>
            <a:r>
              <a:rPr lang="en-GB" altLang="en-US" dirty="0"/>
              <a:t> </a:t>
            </a:r>
            <a:r>
              <a:rPr lang="en-GB" altLang="en-US" dirty="0" err="1"/>
              <a:t>hơn</a:t>
            </a:r>
            <a:r>
              <a:rPr lang="en-GB" altLang="en-US" dirty="0"/>
              <a:t> </a:t>
            </a:r>
            <a:r>
              <a:rPr lang="en-GB" altLang="en-US" dirty="0" err="1"/>
              <a:t>và</a:t>
            </a:r>
            <a:r>
              <a:rPr lang="en-GB" altLang="en-US" dirty="0"/>
              <a:t> </a:t>
            </a:r>
            <a:r>
              <a:rPr lang="en-GB" altLang="en-US" dirty="0" err="1"/>
              <a:t>dễ</a:t>
            </a:r>
            <a:r>
              <a:rPr lang="en-GB" altLang="en-US" dirty="0"/>
              <a:t> </a:t>
            </a:r>
            <a:r>
              <a:rPr lang="en-GB" altLang="en-US" dirty="0" err="1"/>
              <a:t>giải</a:t>
            </a:r>
            <a:r>
              <a:rPr lang="en-GB" altLang="en-US" dirty="0"/>
              <a:t> </a:t>
            </a:r>
            <a:r>
              <a:rPr lang="en-GB" altLang="en-US" dirty="0" err="1"/>
              <a:t>hơn</a:t>
            </a:r>
            <a:r>
              <a:rPr lang="en-GB" altLang="en-US" dirty="0"/>
              <a:t>, </a:t>
            </a:r>
            <a:r>
              <a:rPr lang="en-GB" altLang="en-US" dirty="0" err="1"/>
              <a:t>sau</a:t>
            </a:r>
            <a:r>
              <a:rPr lang="en-GB" altLang="en-US" dirty="0"/>
              <a:t> </a:t>
            </a:r>
            <a:r>
              <a:rPr lang="en-GB" altLang="en-US" dirty="0" err="1"/>
              <a:t>đó</a:t>
            </a:r>
            <a:r>
              <a:rPr lang="en-GB" altLang="en-US" dirty="0"/>
              <a:t> </a:t>
            </a:r>
            <a:r>
              <a:rPr lang="en-GB" altLang="en-US" dirty="0" err="1"/>
              <a:t>tìm</a:t>
            </a:r>
            <a:r>
              <a:rPr lang="en-GB" altLang="en-US" dirty="0"/>
              <a:t> </a:t>
            </a:r>
            <a:r>
              <a:rPr lang="en-GB" altLang="en-US" dirty="0" err="1"/>
              <a:t>cách</a:t>
            </a:r>
            <a:r>
              <a:rPr lang="en-GB" altLang="en-US" dirty="0"/>
              <a:t> </a:t>
            </a:r>
            <a:r>
              <a:rPr lang="en-GB" altLang="en-US" dirty="0" err="1"/>
              <a:t>kết</a:t>
            </a:r>
            <a:r>
              <a:rPr lang="en-GB" altLang="en-US" dirty="0"/>
              <a:t> </a:t>
            </a:r>
            <a:r>
              <a:rPr lang="en-GB" altLang="en-US" dirty="0" err="1"/>
              <a:t>hợp</a:t>
            </a:r>
            <a:r>
              <a:rPr lang="en-GB" altLang="en-US" dirty="0"/>
              <a:t> </a:t>
            </a:r>
            <a:r>
              <a:rPr lang="en-GB" altLang="en-US" dirty="0" err="1"/>
              <a:t>lời</a:t>
            </a:r>
            <a:r>
              <a:rPr lang="en-GB" altLang="en-US" dirty="0"/>
              <a:t> </a:t>
            </a:r>
            <a:r>
              <a:rPr lang="en-GB" altLang="en-US" dirty="0" err="1"/>
              <a:t>giải</a:t>
            </a:r>
            <a:r>
              <a:rPr lang="en-GB" altLang="en-US" dirty="0"/>
              <a:t> </a:t>
            </a:r>
            <a:r>
              <a:rPr lang="en-GB" altLang="en-US" dirty="0" err="1"/>
              <a:t>của</a:t>
            </a:r>
            <a:r>
              <a:rPr lang="en-GB" altLang="en-US" dirty="0"/>
              <a:t> </a:t>
            </a:r>
            <a:r>
              <a:rPr lang="en-GB" altLang="en-US" dirty="0" err="1"/>
              <a:t>các</a:t>
            </a:r>
            <a:r>
              <a:rPr lang="en-GB" altLang="en-US" dirty="0"/>
              <a:t> </a:t>
            </a:r>
            <a:r>
              <a:rPr lang="en-GB" altLang="en-US" dirty="0" err="1"/>
              <a:t>bài</a:t>
            </a:r>
            <a:r>
              <a:rPr lang="en-GB" altLang="en-US" dirty="0"/>
              <a:t> </a:t>
            </a:r>
            <a:r>
              <a:rPr lang="en-GB" altLang="en-US" dirty="0" err="1"/>
              <a:t>toán</a:t>
            </a:r>
            <a:r>
              <a:rPr lang="en-GB" altLang="en-US" dirty="0"/>
              <a:t> </a:t>
            </a:r>
            <a:r>
              <a:rPr lang="en-GB" altLang="en-US" dirty="0" err="1"/>
              <a:t>nhỏ</a:t>
            </a:r>
            <a:r>
              <a:rPr lang="en-GB" altLang="en-US" dirty="0"/>
              <a:t> </a:t>
            </a:r>
            <a:r>
              <a:rPr lang="en-GB" altLang="en-US" dirty="0" err="1"/>
              <a:t>lại</a:t>
            </a:r>
            <a:r>
              <a:rPr lang="en-GB" altLang="en-US" dirty="0"/>
              <a:t> </a:t>
            </a:r>
            <a:r>
              <a:rPr lang="en-GB" altLang="en-US" dirty="0" err="1"/>
              <a:t>thành</a:t>
            </a:r>
            <a:r>
              <a:rPr lang="en-GB" altLang="en-US" dirty="0"/>
              <a:t> </a:t>
            </a:r>
            <a:r>
              <a:rPr lang="en-GB" altLang="en-US" dirty="0" err="1"/>
              <a:t>lời</a:t>
            </a:r>
            <a:r>
              <a:rPr lang="en-GB" altLang="en-US" dirty="0"/>
              <a:t> </a:t>
            </a:r>
            <a:r>
              <a:rPr lang="en-GB" altLang="en-US" dirty="0" err="1"/>
              <a:t>giải</a:t>
            </a:r>
            <a:r>
              <a:rPr lang="en-GB" altLang="en-US" dirty="0"/>
              <a:t> </a:t>
            </a:r>
            <a:r>
              <a:rPr lang="en-GB" altLang="en-US" dirty="0" err="1"/>
              <a:t>cho</a:t>
            </a:r>
            <a:r>
              <a:rPr lang="en-GB" altLang="en-US" dirty="0"/>
              <a:t> </a:t>
            </a:r>
            <a:r>
              <a:rPr lang="en-GB" altLang="en-US" dirty="0" err="1"/>
              <a:t>bài</a:t>
            </a:r>
            <a:r>
              <a:rPr lang="en-GB" altLang="en-US" dirty="0"/>
              <a:t> </a:t>
            </a:r>
            <a:r>
              <a:rPr lang="en-GB" altLang="en-US" dirty="0" err="1"/>
              <a:t>toán</a:t>
            </a:r>
            <a:r>
              <a:rPr lang="en-GB" altLang="en-US" dirty="0"/>
              <a:t> </a:t>
            </a:r>
            <a:r>
              <a:rPr lang="en-GB" altLang="en-US" dirty="0" err="1"/>
              <a:t>lớn</a:t>
            </a:r>
            <a:r>
              <a:rPr lang="en-GB" altLang="en-US" dirty="0"/>
              <a:t> ban </a:t>
            </a:r>
            <a:r>
              <a:rPr lang="en-GB" altLang="en-US" dirty="0" err="1"/>
              <a:t>đầu</a:t>
            </a:r>
            <a:r>
              <a:rPr lang="en-GB" altLang="en-US" dirty="0"/>
              <a:t>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22947" y="1716419"/>
            <a:ext cx="7604624" cy="1432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50000"/>
              </a:lnSpc>
              <a:defRPr sz="200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defRPr>
            </a:lvl1pPr>
          </a:lstStyle>
          <a:p>
            <a:r>
              <a:rPr lang="en-GB" altLang="en-US" dirty="0" err="1"/>
              <a:t>Giải</a:t>
            </a:r>
            <a:r>
              <a:rPr lang="en-GB" altLang="en-US" dirty="0"/>
              <a:t> </a:t>
            </a:r>
            <a:r>
              <a:rPr lang="en-GB" altLang="en-US" dirty="0" err="1"/>
              <a:t>thuật</a:t>
            </a:r>
            <a:r>
              <a:rPr lang="en-GB" altLang="en-US" dirty="0"/>
              <a:t> </a:t>
            </a:r>
            <a:r>
              <a:rPr lang="en-GB" altLang="en-US" dirty="0" err="1"/>
              <a:t>đệ</a:t>
            </a:r>
            <a:r>
              <a:rPr lang="en-GB" altLang="en-US" dirty="0"/>
              <a:t> </a:t>
            </a:r>
            <a:r>
              <a:rPr lang="en-GB" altLang="en-US" dirty="0" err="1"/>
              <a:t>quy</a:t>
            </a:r>
            <a:r>
              <a:rPr lang="en-GB" altLang="en-US" dirty="0"/>
              <a:t> </a:t>
            </a:r>
            <a:r>
              <a:rPr lang="en-GB" altLang="en-US" dirty="0" err="1"/>
              <a:t>triển</a:t>
            </a:r>
            <a:r>
              <a:rPr lang="en-GB" altLang="en-US" dirty="0"/>
              <a:t> </a:t>
            </a:r>
            <a:r>
              <a:rPr lang="en-GB" altLang="en-US" dirty="0" err="1"/>
              <a:t>khai</a:t>
            </a:r>
            <a:r>
              <a:rPr lang="en-GB" altLang="en-US" dirty="0"/>
              <a:t> </a:t>
            </a:r>
            <a:r>
              <a:rPr lang="en-GB" altLang="en-US" dirty="0" err="1"/>
              <a:t>thông</a:t>
            </a:r>
            <a:r>
              <a:rPr lang="en-GB" altLang="en-US" dirty="0"/>
              <a:t> qua </a:t>
            </a:r>
            <a:r>
              <a:rPr lang="en-GB" altLang="en-US" dirty="0" err="1"/>
              <a:t>hàm</a:t>
            </a:r>
            <a:r>
              <a:rPr lang="en-GB" altLang="en-US" dirty="0"/>
              <a:t> </a:t>
            </a:r>
            <a:r>
              <a:rPr lang="en-GB" altLang="en-US" dirty="0" err="1"/>
              <a:t>đệ</a:t>
            </a:r>
            <a:r>
              <a:rPr lang="en-GB" altLang="en-US" dirty="0"/>
              <a:t> </a:t>
            </a:r>
            <a:r>
              <a:rPr lang="en-GB" altLang="en-US" dirty="0" err="1"/>
              <a:t>quy</a:t>
            </a:r>
            <a:r>
              <a:rPr lang="en-GB" altLang="en-US" dirty="0"/>
              <a:t>. </a:t>
            </a:r>
            <a:r>
              <a:rPr lang="en-GB" altLang="en-US" dirty="0" err="1"/>
              <a:t>Một</a:t>
            </a:r>
            <a:r>
              <a:rPr lang="en-GB" altLang="en-US" dirty="0"/>
              <a:t> </a:t>
            </a:r>
            <a:r>
              <a:rPr lang="en-GB" altLang="en-US" dirty="0" err="1"/>
              <a:t>hàm</a:t>
            </a:r>
            <a:r>
              <a:rPr lang="en-GB" altLang="en-US" dirty="0"/>
              <a:t> </a:t>
            </a:r>
            <a:r>
              <a:rPr lang="en-GB" altLang="en-US" dirty="0" err="1"/>
              <a:t>đệ</a:t>
            </a:r>
            <a:r>
              <a:rPr lang="en-GB" altLang="en-US" dirty="0"/>
              <a:t> </a:t>
            </a:r>
            <a:r>
              <a:rPr lang="en-GB" altLang="en-US" dirty="0" err="1"/>
              <a:t>quy</a:t>
            </a:r>
            <a:r>
              <a:rPr lang="en-GB" altLang="en-US" dirty="0"/>
              <a:t> </a:t>
            </a:r>
            <a:r>
              <a:rPr lang="en-GB" altLang="en-US" dirty="0" err="1"/>
              <a:t>luôn</a:t>
            </a:r>
            <a:r>
              <a:rPr lang="en-GB" altLang="en-US" dirty="0"/>
              <a:t> </a:t>
            </a:r>
            <a:r>
              <a:rPr lang="en-GB" altLang="en-US" dirty="0" err="1"/>
              <a:t>luôn</a:t>
            </a:r>
            <a:r>
              <a:rPr lang="en-GB" altLang="en-US" dirty="0"/>
              <a:t> bao </a:t>
            </a:r>
            <a:r>
              <a:rPr lang="en-GB" altLang="en-US" dirty="0" err="1"/>
              <a:t>gồm</a:t>
            </a:r>
            <a:r>
              <a:rPr lang="en-GB" altLang="en-US" dirty="0"/>
              <a:t> </a:t>
            </a:r>
            <a:r>
              <a:rPr lang="en-GB" altLang="en-US" dirty="0" err="1"/>
              <a:t>hai</a:t>
            </a:r>
            <a:r>
              <a:rPr lang="en-GB" altLang="en-US" dirty="0"/>
              <a:t> </a:t>
            </a:r>
            <a:r>
              <a:rPr lang="en-GB" altLang="en-US" dirty="0" err="1"/>
              <a:t>phần</a:t>
            </a:r>
            <a:r>
              <a:rPr lang="en-GB" altLang="en-US" dirty="0"/>
              <a:t>:</a:t>
            </a:r>
            <a:r>
              <a:rPr lang="en-US" altLang="en-GB" dirty="0"/>
              <a:t> </a:t>
            </a:r>
          </a:p>
          <a:p>
            <a:r>
              <a:rPr lang="en-US" altLang="en-GB" dirty="0"/>
              <a:t>            - </a:t>
            </a:r>
            <a:r>
              <a:rPr lang="en-US" altLang="en-GB" dirty="0" err="1"/>
              <a:t>Phần</a:t>
            </a:r>
            <a:r>
              <a:rPr lang="en-US" altLang="en-GB" dirty="0"/>
              <a:t> neo </a:t>
            </a:r>
          </a:p>
          <a:p>
            <a:r>
              <a:rPr lang="en-US" altLang="en-GB" dirty="0"/>
              <a:t>            - </a:t>
            </a:r>
            <a:r>
              <a:rPr lang="en-US" altLang="en-GB" dirty="0" err="1"/>
              <a:t>Phần</a:t>
            </a:r>
            <a:r>
              <a:rPr lang="en-US" altLang="en-GB" dirty="0"/>
              <a:t> </a:t>
            </a:r>
            <a:r>
              <a:rPr lang="en-US" altLang="en-GB" dirty="0" err="1"/>
              <a:t>đệ</a:t>
            </a:r>
            <a:r>
              <a:rPr lang="en-US" altLang="en-GB" dirty="0"/>
              <a:t> </a:t>
            </a:r>
            <a:r>
              <a:rPr lang="en-US" altLang="en-GB" dirty="0" err="1"/>
              <a:t>quy</a:t>
            </a:r>
            <a:endParaRPr lang="en-US" altLang="en-GB" dirty="0"/>
          </a:p>
        </p:txBody>
      </p:sp>
      <p:sp>
        <p:nvSpPr>
          <p:cNvPr id="7" name="Text Box 6"/>
          <p:cNvSpPr txBox="1"/>
          <p:nvPr/>
        </p:nvSpPr>
        <p:spPr>
          <a:xfrm>
            <a:off x="858853" y="1947251"/>
            <a:ext cx="7426294" cy="97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eaLnBrk="1" fontAlgn="auto" latinLnBrk="0" hangingPunct="1">
              <a:lnSpc>
                <a:spcPct val="150000"/>
              </a:lnSpc>
            </a:pP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Ưu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điểm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: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Chương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trình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rất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ngắn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gọn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và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dễ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đọc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,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dễ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hiểu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.</a:t>
            </a:r>
          </a:p>
          <a:p>
            <a:pPr marL="0" indent="0" eaLnBrk="1" fontAlgn="auto" latinLnBrk="0" hangingPunct="1">
              <a:lnSpc>
                <a:spcPct val="150000"/>
              </a:lnSpc>
            </a:pP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Nhược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điểm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: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Chương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trình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chạy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chậm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và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tốn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nhiều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bộ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nhớ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1020" y="3940175"/>
            <a:ext cx="1384300" cy="16567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DAEAE1-93A9-03C1-3C01-967DD8B98D9D}"/>
              </a:ext>
            </a:extLst>
          </p:cNvPr>
          <p:cNvSpPr txBox="1">
            <a:spLocks/>
          </p:cNvSpPr>
          <p:nvPr/>
        </p:nvSpPr>
        <p:spPr>
          <a:xfrm>
            <a:off x="0" y="667928"/>
            <a:ext cx="5284099" cy="61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r>
              <a:rPr lang="en-US" altLang="en-GB" sz="3200" u="sng" dirty="0"/>
              <a:t>02. GIẢI THUẬT ĐỆ QUY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4" grpId="2"/>
      <p:bldP spid="6" grpId="0"/>
      <p:bldP spid="6" grpId="1"/>
      <p:bldP spid="7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133481" y="3017521"/>
            <a:ext cx="3168801" cy="29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0368" y="3515495"/>
            <a:ext cx="2031222" cy="1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146129" y="1553170"/>
            <a:ext cx="5815965" cy="882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Thủ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tục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đệ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là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một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trình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hoặc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hàm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mà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trong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quá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trình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thực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thi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có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khả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năng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gọi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chính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nó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.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121807" y="2534332"/>
            <a:ext cx="5692140" cy="882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Quá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trình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đệ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xảy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ra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khi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một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thủ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tục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gọi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chính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nó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để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giải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quyết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một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bài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toán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con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nhỏ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hơn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-84183" y="724345"/>
            <a:ext cx="5052060" cy="614045"/>
          </a:xfrm>
        </p:spPr>
        <p:txBody>
          <a:bodyPr/>
          <a:lstStyle/>
          <a:p>
            <a:r>
              <a:rPr lang="en-US" altLang="en-GB" sz="3200" u="sng" dirty="0"/>
              <a:t>03. THỦ TỤC ĐỆ QUY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116488" y="3515494"/>
            <a:ext cx="5265511" cy="882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Thủ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tục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đệ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có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thể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giải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quyết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các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bài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toán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có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cấu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trúc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lặp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lặp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lại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7286C-3E21-0B80-7B0C-51BDB06EED18}"/>
              </a:ext>
            </a:extLst>
          </p:cNvPr>
          <p:cNvSpPr txBox="1"/>
          <p:nvPr/>
        </p:nvSpPr>
        <p:spPr>
          <a:xfrm>
            <a:off x="840105" y="-2471188"/>
            <a:ext cx="6428014" cy="1711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Đệ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quy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xảy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ra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khi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một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sự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vật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được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định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nghĩa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theo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chính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nó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hoặc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thuộc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loại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của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nó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.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Đệ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quy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được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sử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dụng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trong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nhiều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lĩnh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vực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khác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nhau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,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từ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ngôn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ngữ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học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đến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Space Grotesk Medium"/>
              </a:rPr>
              <a:t> logic</a:t>
            </a:r>
            <a:r>
              <a:rPr lang="en-GB" altLang="en-US" sz="1800" dirty="0"/>
              <a:t>.\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0"/>
          <p:cNvSpPr>
            <a:spLocks noGrp="1"/>
          </p:cNvSpPr>
          <p:nvPr>
            <p:ph type="title"/>
          </p:nvPr>
        </p:nvSpPr>
        <p:spPr>
          <a:xfrm>
            <a:off x="0" y="339725"/>
            <a:ext cx="8172450" cy="639445"/>
          </a:xfrm>
        </p:spPr>
        <p:txBody>
          <a:bodyPr/>
          <a:lstStyle/>
          <a:p>
            <a:pPr algn="l"/>
            <a:r>
              <a:rPr lang="en-US" altLang="en-GB" sz="2400" u="sng" dirty="0"/>
              <a:t>04. </a:t>
            </a:r>
            <a:r>
              <a:rPr lang="en-GB" altLang="en-US" sz="2400" u="sng" dirty="0"/>
              <a:t>MỐI QUAN HỆ GIỮA ĐỆ QUY VÀ </a:t>
            </a:r>
            <a:r>
              <a:rPr lang="en-US" altLang="en-GB" sz="2400" u="sng" dirty="0"/>
              <a:t> </a:t>
            </a:r>
            <a:r>
              <a:rPr lang="en-GB" altLang="en-US" sz="2400" u="sng" dirty="0"/>
              <a:t>QUY NẠP TOÁN HỌC: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21434" y="948896"/>
            <a:ext cx="8701133" cy="12983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K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hi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triển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khai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thuật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toán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đệ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để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tính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tổng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các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số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từ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1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đến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n</a:t>
            </a:r>
            <a:r>
              <a:rPr lang="en-US" altLang="en-GB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:</a:t>
            </a:r>
          </a:p>
          <a:p>
            <a:pPr indent="457200">
              <a:lnSpc>
                <a:spcPct val="150000"/>
              </a:lnSpc>
            </a:pP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1.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Trường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hợp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cơ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sở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: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Tổng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các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số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từ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1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đến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1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là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1.</a:t>
            </a:r>
          </a:p>
          <a:p>
            <a:pPr indent="457200">
              <a:lnSpc>
                <a:spcPct val="150000"/>
              </a:lnSpc>
            </a:pP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2.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Quy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tắc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: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Tổng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các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số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từ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1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đến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n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là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n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cộng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với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tổng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các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số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từ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1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đến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</a:rPr>
              <a:t> n-1.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292191" y="2355215"/>
            <a:ext cx="8559618" cy="12983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rong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quy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nạp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toán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học</a:t>
            </a:r>
            <a:r>
              <a:rPr lang="en-US" altLang="en-GB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: 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ta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giả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sử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rằng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thuật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toán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đã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hoạt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động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đúng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cho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tổng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các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số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từ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1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đến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n-1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và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từ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đó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chứng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minh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tính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đúng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của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thuật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toán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cho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tổng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từ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1 </a:t>
            </a:r>
            <a:r>
              <a:rPr lang="en-GB" altLang="en-US" sz="1800" dirty="0" err="1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đến</a:t>
            </a:r>
            <a:r>
              <a:rPr lang="en-GB" altLang="en-US" sz="1800" dirty="0">
                <a:solidFill>
                  <a:schemeClr val="bg1">
                    <a:lumMod val="10000"/>
                  </a:schemeClr>
                </a:solidFill>
                <a:latin typeface="Space Grotesk Medium"/>
                <a:cs typeface="Space Grotesk Medium"/>
                <a:sym typeface="+mn-ea"/>
              </a:rPr>
              <a:t> 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4168140"/>
            <a:ext cx="2028190" cy="195072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FA9A47-0739-396A-8478-3AFEDE26F42C}"/>
              </a:ext>
            </a:extLst>
          </p:cNvPr>
          <p:cNvGrpSpPr/>
          <p:nvPr/>
        </p:nvGrpSpPr>
        <p:grpSpPr>
          <a:xfrm>
            <a:off x="504735" y="3843880"/>
            <a:ext cx="8423184" cy="701447"/>
            <a:chOff x="360408" y="3726862"/>
            <a:chExt cx="8423184" cy="701447"/>
          </a:xfrm>
        </p:grpSpPr>
        <p:sp>
          <p:nvSpPr>
            <p:cNvPr id="9" name="Text Box 8"/>
            <p:cNvSpPr txBox="1"/>
            <p:nvPr/>
          </p:nvSpPr>
          <p:spPr>
            <a:xfrm>
              <a:off x="360408" y="3726862"/>
              <a:ext cx="8423184" cy="7014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 anchor="t">
              <a:noAutofit/>
            </a:bodyPr>
            <a:lstStyle/>
            <a:p>
              <a:endParaRPr lang="en-GB" altLang="en-US" sz="1800" b="1" dirty="0">
                <a:solidFill>
                  <a:schemeClr val="bg1">
                    <a:lumMod val="10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6B6B87-F5DA-6D2A-59B6-1EF352A5B86B}"/>
                </a:ext>
              </a:extLst>
            </p:cNvPr>
            <p:cNvSpPr txBox="1"/>
            <p:nvPr/>
          </p:nvSpPr>
          <p:spPr>
            <a:xfrm>
              <a:off x="360408" y="3797801"/>
              <a:ext cx="8423184" cy="467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GB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=&gt;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Thủ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tục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đệ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quy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là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cách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triển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khai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giải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thuật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dựa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trên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quy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nạp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toán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 </a:t>
              </a:r>
              <a:r>
                <a:rPr lang="en-GB" altLang="en-US" sz="1800" dirty="0" err="1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học</a:t>
              </a:r>
              <a:r>
                <a:rPr lang="en-GB" altLang="en-US" sz="1800" dirty="0">
                  <a:solidFill>
                    <a:schemeClr val="bg1">
                      <a:lumMod val="10000"/>
                    </a:schemeClr>
                  </a:solidFill>
                  <a:latin typeface="Space Grotesk Medium"/>
                  <a:cs typeface="Space Grotesk Medium"/>
                </a:rPr>
                <a:t>.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F3C8C3-2644-B74E-80F9-EB0B1A902DC9}"/>
              </a:ext>
            </a:extLst>
          </p:cNvPr>
          <p:cNvSpPr/>
          <p:nvPr/>
        </p:nvSpPr>
        <p:spPr>
          <a:xfrm>
            <a:off x="1053272" y="771325"/>
            <a:ext cx="3169407" cy="24444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85DFBC-0112-ADE1-B2D1-79A948489113}"/>
              </a:ext>
            </a:extLst>
          </p:cNvPr>
          <p:cNvSpPr/>
          <p:nvPr/>
        </p:nvSpPr>
        <p:spPr>
          <a:xfrm>
            <a:off x="4808306" y="771325"/>
            <a:ext cx="3678148" cy="24444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251BD9-D845-0F87-A54D-E1FC04938094}"/>
              </a:ext>
            </a:extLst>
          </p:cNvPr>
          <p:cNvSpPr txBox="1"/>
          <p:nvPr/>
        </p:nvSpPr>
        <p:spPr>
          <a:xfrm>
            <a:off x="783527" y="232357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6DBF"/>
                </a:solidFill>
                <a:effectLst/>
                <a:latin typeface="TimesNewRomanPSMT"/>
              </a:rPr>
              <a:t>Calculate </a:t>
            </a:r>
            <a:r>
              <a:rPr lang="en-US" sz="1800" dirty="0">
                <a:solidFill>
                  <a:srgbClr val="006DBF"/>
                </a:solidFill>
                <a:latin typeface="TimesNewRomanPSMT"/>
              </a:rPr>
              <a:t>F</a:t>
            </a:r>
            <a:r>
              <a:rPr lang="en-US" sz="1800" dirty="0">
                <a:solidFill>
                  <a:srgbClr val="006DBF"/>
                </a:solidFill>
                <a:effectLst/>
                <a:latin typeface="TimesNewRomanPSMT"/>
              </a:rPr>
              <a:t>ibonacci series: </a:t>
            </a:r>
            <a:endParaRPr lang="en-US" sz="1800" dirty="0">
              <a:solidFill>
                <a:srgbClr val="006DBF"/>
              </a:solidFill>
              <a:effectLst/>
              <a:latin typeface="ArialMT"/>
            </a:endParaRPr>
          </a:p>
          <a:p>
            <a:endParaRPr lang="en-V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961012-E95E-5D0A-46A5-9D8D0BC5ED0A}"/>
              </a:ext>
            </a:extLst>
          </p:cNvPr>
          <p:cNvSpPr txBox="1"/>
          <p:nvPr/>
        </p:nvSpPr>
        <p:spPr>
          <a:xfrm>
            <a:off x="1849939" y="3267711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Non Recursion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96184-449A-8E44-54A3-3FC373298566}"/>
              </a:ext>
            </a:extLst>
          </p:cNvPr>
          <p:cNvSpPr txBox="1"/>
          <p:nvPr/>
        </p:nvSpPr>
        <p:spPr>
          <a:xfrm>
            <a:off x="6086970" y="326771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Recursion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372C36-8763-C5CF-98BE-63F3E8B7D721}"/>
              </a:ext>
            </a:extLst>
          </p:cNvPr>
          <p:cNvGrpSpPr/>
          <p:nvPr/>
        </p:nvGrpSpPr>
        <p:grpSpPr>
          <a:xfrm>
            <a:off x="2469664" y="4187509"/>
            <a:ext cx="3853612" cy="369332"/>
            <a:chOff x="1997052" y="4293687"/>
            <a:chExt cx="3853612" cy="3693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71FE4-F8FC-5195-EBFF-4B9BAEC59129}"/>
                </a:ext>
              </a:extLst>
            </p:cNvPr>
            <p:cNvSpPr/>
            <p:nvPr/>
          </p:nvSpPr>
          <p:spPr>
            <a:xfrm>
              <a:off x="2887039" y="4293687"/>
              <a:ext cx="2963625" cy="369332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000" dirty="0">
                  <a:solidFill>
                    <a:schemeClr val="bg1"/>
                  </a:solidFill>
                </a:rPr>
                <a:t>0  1  1  2  3  5  8  13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842BD2-6CB8-8D3E-A013-4E91C7080122}"/>
                </a:ext>
              </a:extLst>
            </p:cNvPr>
            <p:cNvSpPr txBox="1"/>
            <p:nvPr/>
          </p:nvSpPr>
          <p:spPr>
            <a:xfrm>
              <a:off x="1997052" y="4293687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06DBF"/>
                  </a:solidFill>
                  <a:effectLst/>
                  <a:latin typeface="TimesNewRomanPSMT"/>
                </a:rPr>
                <a:t>Output:</a:t>
              </a:r>
              <a:endParaRPr lang="en-US" sz="1800" dirty="0">
                <a:solidFill>
                  <a:srgbClr val="006DBF"/>
                </a:solidFill>
                <a:effectLst/>
                <a:latin typeface="ArialM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7C0252-1420-E125-688C-C16E19701571}"/>
                  </a:ext>
                </a:extLst>
              </p:cNvPr>
              <p:cNvSpPr txBox="1"/>
              <p:nvPr/>
            </p:nvSpPr>
            <p:spPr>
              <a:xfrm>
                <a:off x="316091" y="3734222"/>
                <a:ext cx="679545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6DBF"/>
                    </a:solidFill>
                    <a:effectLst/>
                    <a:latin typeface="TimesNewRomanPSMT"/>
                  </a:rPr>
                  <a:t>Time complexity:    O(n)                                                             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006DBF"/>
                    </a:solidFill>
                    <a:effectLst/>
                    <a:latin typeface="TimesNewRomanPSMT"/>
                  </a:rPr>
                  <a:t>)</a:t>
                </a:r>
                <a:endParaRPr lang="en-US" sz="1800" dirty="0">
                  <a:solidFill>
                    <a:srgbClr val="006DBF"/>
                  </a:solidFill>
                  <a:effectLst/>
                  <a:latin typeface="ArialM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7C0252-1420-E125-688C-C16E19701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91" y="3734222"/>
                <a:ext cx="6795450" cy="369332"/>
              </a:xfrm>
              <a:prstGeom prst="rect">
                <a:avLst/>
              </a:prstGeom>
              <a:blipFill>
                <a:blip r:embed="rId5"/>
                <a:stretch>
                  <a:fillRect l="-745" t="-10000" b="-2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912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6" grpId="0"/>
      <p:bldP spid="27" grpId="0"/>
      <p:bldP spid="30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9A01FAD-A390-8675-F344-1C466F6A346A}"/>
              </a:ext>
            </a:extLst>
          </p:cNvPr>
          <p:cNvSpPr/>
          <p:nvPr/>
        </p:nvSpPr>
        <p:spPr>
          <a:xfrm>
            <a:off x="1053272" y="976808"/>
            <a:ext cx="3169407" cy="24444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10C426-3D17-6101-01F3-A3609E9CC68F}"/>
              </a:ext>
            </a:extLst>
          </p:cNvPr>
          <p:cNvSpPr/>
          <p:nvPr/>
        </p:nvSpPr>
        <p:spPr>
          <a:xfrm>
            <a:off x="4808306" y="976808"/>
            <a:ext cx="3678148" cy="24444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47D746-672A-07C9-3083-4A476E4761F0}"/>
              </a:ext>
            </a:extLst>
          </p:cNvPr>
          <p:cNvSpPr txBox="1"/>
          <p:nvPr/>
        </p:nvSpPr>
        <p:spPr>
          <a:xfrm>
            <a:off x="670511" y="437840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6DBF"/>
                </a:solidFill>
                <a:latin typeface="TimesNewRomanPSMT"/>
              </a:rPr>
              <a:t>Find greatest common divisor of 2 positive integers: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9223D-CFE3-2F51-3131-8430479D1FF9}"/>
              </a:ext>
            </a:extLst>
          </p:cNvPr>
          <p:cNvSpPr txBox="1"/>
          <p:nvPr/>
        </p:nvSpPr>
        <p:spPr>
          <a:xfrm>
            <a:off x="1849939" y="347319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Non Recursion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661961-F8D8-31A7-987B-46A09452F519}"/>
              </a:ext>
            </a:extLst>
          </p:cNvPr>
          <p:cNvSpPr txBox="1"/>
          <p:nvPr/>
        </p:nvSpPr>
        <p:spPr>
          <a:xfrm>
            <a:off x="6086970" y="34731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Recursion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930528-1B16-9CB6-A53E-A7DAEFC79FEC}"/>
              </a:ext>
            </a:extLst>
          </p:cNvPr>
          <p:cNvGrpSpPr/>
          <p:nvPr/>
        </p:nvGrpSpPr>
        <p:grpSpPr>
          <a:xfrm>
            <a:off x="2469664" y="4392992"/>
            <a:ext cx="3853612" cy="369332"/>
            <a:chOff x="1997052" y="4293687"/>
            <a:chExt cx="3853612" cy="3693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EFE3556-890E-B1D0-7C45-A28A9BF4A697}"/>
                </a:ext>
              </a:extLst>
            </p:cNvPr>
            <p:cNvSpPr/>
            <p:nvPr/>
          </p:nvSpPr>
          <p:spPr>
            <a:xfrm>
              <a:off x="2887039" y="4293687"/>
              <a:ext cx="2963625" cy="369332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GCD of 21 and 81 is: 3</a:t>
              </a:r>
              <a:endParaRPr lang="en-VN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8238C5-4F62-EB1C-4831-AF6E837E2494}"/>
                </a:ext>
              </a:extLst>
            </p:cNvPr>
            <p:cNvSpPr txBox="1"/>
            <p:nvPr/>
          </p:nvSpPr>
          <p:spPr>
            <a:xfrm>
              <a:off x="1997052" y="4293687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06DBF"/>
                  </a:solidFill>
                  <a:effectLst/>
                  <a:latin typeface="TimesNewRomanPSMT"/>
                </a:rPr>
                <a:t>Output:</a:t>
              </a:r>
              <a:endParaRPr lang="en-US" sz="1800" dirty="0">
                <a:solidFill>
                  <a:srgbClr val="006DBF"/>
                </a:solidFill>
                <a:effectLst/>
                <a:latin typeface="ArialM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6212FB-1985-AA82-C15A-B209F43A916B}"/>
                  </a:ext>
                </a:extLst>
              </p:cNvPr>
              <p:cNvSpPr txBox="1"/>
              <p:nvPr/>
            </p:nvSpPr>
            <p:spPr>
              <a:xfrm>
                <a:off x="133564" y="3939705"/>
                <a:ext cx="80167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006DBF"/>
                    </a:solidFill>
                    <a:effectLst/>
                    <a:latin typeface="TimesNewRomanPSMT"/>
                  </a:rPr>
                  <a:t>Time complexity: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solidFill>
                              <a:srgbClr val="006DB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6DB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 smtClean="0">
                                <a:solidFill>
                                  <a:srgbClr val="006DB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6DB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6DBF"/>
                            </a:solidFill>
                            <a:effectLst/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1800" b="0" i="1" smtClean="0">
                            <a:solidFill>
                              <a:srgbClr val="006DBF"/>
                            </a:solidFill>
                            <a:effectLst/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b="0" i="1" smtClean="0">
                            <a:solidFill>
                              <a:srgbClr val="006DB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solidFill>
                              <a:srgbClr val="006DBF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006DB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rgbClr val="006DBF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solidFill>
                      <a:srgbClr val="006DBF"/>
                    </a:solidFill>
                    <a:latin typeface="TimesNewRomanPSMT"/>
                  </a:rPr>
                  <a:t>)                                     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solidFill>
                                  <a:srgbClr val="006DB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006DB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6DB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1800" i="1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rgbClr val="006DB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solidFill>
                      <a:srgbClr val="006DBF"/>
                    </a:solidFill>
                    <a:latin typeface="TimesNewRomanPSMT"/>
                  </a:rPr>
                  <a:t>)</a:t>
                </a:r>
                <a:endParaRPr lang="en-US" sz="1800" dirty="0">
                  <a:solidFill>
                    <a:srgbClr val="006DBF"/>
                  </a:solidFill>
                  <a:effectLst/>
                  <a:latin typeface="ArialMT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6212FB-1985-AA82-C15A-B209F43A9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64" y="3939705"/>
                <a:ext cx="8016723" cy="369332"/>
              </a:xfrm>
              <a:prstGeom prst="rect">
                <a:avLst/>
              </a:prstGeom>
              <a:blipFill>
                <a:blip r:embed="rId5"/>
                <a:stretch>
                  <a:fillRect l="-633" t="-6667" b="-23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A35E064-A932-BCEA-145E-4D1A0F950749}"/>
              </a:ext>
            </a:extLst>
          </p:cNvPr>
          <p:cNvSpPr/>
          <p:nvPr/>
        </p:nvSpPr>
        <p:spPr>
          <a:xfrm>
            <a:off x="1053272" y="976808"/>
            <a:ext cx="3169407" cy="24444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801AB4-D895-E624-B679-D600B7277C0A}"/>
              </a:ext>
            </a:extLst>
          </p:cNvPr>
          <p:cNvSpPr/>
          <p:nvPr/>
        </p:nvSpPr>
        <p:spPr>
          <a:xfrm>
            <a:off x="4808306" y="976808"/>
            <a:ext cx="3678148" cy="24444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81D68-F40A-1D4B-A953-B4707AEB4BF2}"/>
              </a:ext>
            </a:extLst>
          </p:cNvPr>
          <p:cNvSpPr txBox="1"/>
          <p:nvPr/>
        </p:nvSpPr>
        <p:spPr>
          <a:xfrm>
            <a:off x="670511" y="437840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6DBF"/>
                </a:solidFill>
                <a:latin typeface="TimesNewRomanPSMT"/>
              </a:rPr>
              <a:t>Find all permutations of n elements of a sequence: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A9E85C-1021-F539-7B3B-F723E6671817}"/>
              </a:ext>
            </a:extLst>
          </p:cNvPr>
          <p:cNvSpPr txBox="1"/>
          <p:nvPr/>
        </p:nvSpPr>
        <p:spPr>
          <a:xfrm>
            <a:off x="1849939" y="347319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Non Recursion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4388A-3F20-0835-A17B-50CFD6695184}"/>
              </a:ext>
            </a:extLst>
          </p:cNvPr>
          <p:cNvSpPr txBox="1"/>
          <p:nvPr/>
        </p:nvSpPr>
        <p:spPr>
          <a:xfrm>
            <a:off x="6086970" y="34731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solidFill>
                  <a:srgbClr val="006DBF"/>
                </a:solidFill>
                <a:latin typeface="TimesNewRomanPSMT"/>
              </a:rPr>
              <a:t>Recursion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52a66be-aa0a-4a03-b267-75aeb3065b36"/>
</p:tagLst>
</file>

<file path=ppt/theme/theme1.xml><?xml version="1.0" encoding="utf-8"?>
<a:theme xmlns:a="http://schemas.openxmlformats.org/drawingml/2006/main" name="3D Metrology Workshop by Slidesgo">
  <a:themeElements>
    <a:clrScheme name="Simple Light">
      <a:dk1>
        <a:srgbClr val="172D67"/>
      </a:dk1>
      <a:lt1>
        <a:srgbClr val="F3F3F3"/>
      </a:lt1>
      <a:dk2>
        <a:srgbClr val="1849C7"/>
      </a:dk2>
      <a:lt2>
        <a:srgbClr val="2E73EA"/>
      </a:lt2>
      <a:accent1>
        <a:srgbClr val="21DDD2"/>
      </a:accent1>
      <a:accent2>
        <a:srgbClr val="DDDDE6"/>
      </a:accent2>
      <a:accent3>
        <a:srgbClr val="BCCADA"/>
      </a:accent3>
      <a:accent4>
        <a:srgbClr val="172D67"/>
      </a:accent4>
      <a:accent5>
        <a:srgbClr val="FFFFFF"/>
      </a:accent5>
      <a:accent6>
        <a:srgbClr val="FFFFFF"/>
      </a:accent6>
      <a:hlink>
        <a:srgbClr val="172D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1002</TotalTime>
  <Words>616</Words>
  <Application>Microsoft Macintosh PowerPoint</Application>
  <PresentationFormat>On-screen Show (16:9)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Space Grotesk Medium</vt:lpstr>
      <vt:lpstr>ArialMT</vt:lpstr>
      <vt:lpstr>Bebas Neue</vt:lpstr>
      <vt:lpstr>Arial</vt:lpstr>
      <vt:lpstr>Roboto Condensed Light</vt:lpstr>
      <vt:lpstr>Calibri</vt:lpstr>
      <vt:lpstr>Arimo</vt:lpstr>
      <vt:lpstr>Cambria Math</vt:lpstr>
      <vt:lpstr>TimesNewRomanPSMT</vt:lpstr>
      <vt:lpstr>3D Metrology Workshop by Slidesgo</vt:lpstr>
      <vt:lpstr>RECURSION</vt:lpstr>
      <vt:lpstr>NỘI DUNG THUYẾT TRÌNH</vt:lpstr>
      <vt:lpstr>01. ĐỆ QUY</vt:lpstr>
      <vt:lpstr>PowerPoint Presentation</vt:lpstr>
      <vt:lpstr>03. THỦ TỤC ĐỆ QUY</vt:lpstr>
      <vt:lpstr>04. MỐI QUAN HỆ GIỮA ĐỆ QUY VÀ  QUY NẠP TOÁN HỌC: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</vt:lpstr>
      <vt:lpstr>THANK YOU !!!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/>
  <dc:description>9Slide.vn</dc:description>
  <cp:lastModifiedBy>Vu. Hoang Nguyen - ST CMCU</cp:lastModifiedBy>
  <cp:revision>4</cp:revision>
  <dcterms:created xsi:type="dcterms:W3CDTF">2023-07-08T16:42:17Z</dcterms:created>
  <dcterms:modified xsi:type="dcterms:W3CDTF">2023-07-10T05:45:25Z</dcterms:modified>
  <cp:category>9Slide.vn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898A5DDB3B1D423495FB112BC1B63446_12</vt:lpwstr>
  </property>
  <property fmtid="{D5CDD505-2E9C-101B-9397-08002B2CF9AE}" pid="3" name="KSOProductBuildVer">
    <vt:lpwstr>2057-11.2.0.12824</vt:lpwstr>
  </property>
</Properties>
</file>